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nter SemiBold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Inter"/>
      <p:regular r:id="rId30"/>
      <p:bold r:id="rId31"/>
      <p:italic r:id="rId32"/>
      <p:boldItalic r:id="rId33"/>
    </p:embeddedFont>
    <p:embeddedFont>
      <p:font typeface="Roboto SemiBold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font" Target="fonts/Inter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InterSemiBold-italic.fntdata"/><Relationship Id="rId23" Type="http://schemas.openxmlformats.org/officeDocument/2006/relationships/font" Target="fonts/Inter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InterSemiBold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6.xml"/><Relationship Id="rId33" Type="http://schemas.openxmlformats.org/officeDocument/2006/relationships/font" Target="fonts/Inter-boldItalic.fntdata"/><Relationship Id="rId10" Type="http://schemas.openxmlformats.org/officeDocument/2006/relationships/slide" Target="slides/slide5.xml"/><Relationship Id="rId32" Type="http://schemas.openxmlformats.org/officeDocument/2006/relationships/font" Target="fonts/Inter-italic.fntdata"/><Relationship Id="rId13" Type="http://schemas.openxmlformats.org/officeDocument/2006/relationships/slide" Target="slides/slide8.xml"/><Relationship Id="rId35" Type="http://schemas.openxmlformats.org/officeDocument/2006/relationships/font" Target="fonts/RobotoSemiBold-bold.fntdata"/><Relationship Id="rId12" Type="http://schemas.openxmlformats.org/officeDocument/2006/relationships/slide" Target="slides/slide7.xml"/><Relationship Id="rId34" Type="http://schemas.openxmlformats.org/officeDocument/2006/relationships/font" Target="fonts/Roboto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Roboto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10cfbf83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10cfbf83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событийно-ориентированной архитектуре микросервисы общаются через сообщения. Это снижает связанность системы и позволяет легко добавлять новые сервисы. Мы можем использовать, например, RabbitMQ или Kafka.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10cfbf8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10cfbf8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Saga — это механизм управления распределенными транзакциями. В подходе Choreography сервисы взаимодействуют напрямую, в Orchestration используется централизованный менеджер.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10cfbf83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10cfbf83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Мы разделили систему на два сервиса: LostFoundService для управления потерянными вещами и AuthService для аутентификации. В качестве API Gateway используем Nginx, а Service Discovery реализован через Docker Compose."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10cfbf83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10cfbf83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10cfbf83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10cfbf83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10cfbf83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410cfbf83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Реверс-прокси принимает запросы от клиентов и направляет их к нужному микросервису. Это позволяет скрыть внутреннюю структуру системы и централизовать контроль доступа.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10cfbf83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10cfbf8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конфигурации Nginx мы указываем, какие запросы должны перенаправляться в нужные микросервисы. Например, /api/ отправляется в LostFoundService, а /auth/ в AuthService.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7eebea2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7eebea2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b7eebea2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b7eebea2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b7eebea2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b7eebea2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Монолитное приложение представляет собой единую кодовую базу, где все компоненты жестко связаны. Это удобно для небольших проектов, но сложно масштабировать и изменять.</a:t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Микросервисная архитектура разделяет приложение на независимые сервисы, взаимодействующие через API. Это повышает гибкость, но требует решений для маршрутизации, сервис-авторизации и балансировки нагрузки.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10cfbf83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10cfbf83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10cfbf83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10cfbf83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 проектировании микросервисов необходимо учитывать несколько ключевых паттернов. API Gateway управляет входящими запросами, Aggregator объединяет ответы, Service Discovery позволяет сервисам находить друг друга, Event-Driven обеспечивает асинхронное взаимодействие, а Saga помогает управлять распределенными транзакциями.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b7eebea2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b7eebea2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 является единой точкой входа для всех клиентов. Он выполняет маршрутизацию запросов, обеспечивает безопасность и балансировку нагрузки. В нашем проекте роль API Gateway выполняет Nginx.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10cfbf83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10cfbf83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Aggregator позволяет объединять данные из разных микросервисов в один ответ. Это уменьшает количество запросов от клиентов и снижает нагрузку.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10cfbf83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10cfbf8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Discovery помогает микросервисам находить друг друга без жестко прописанных адресов. В нашем проекте для Service Discovery используется механизм Docker Compose, позволяющий обращаться к сервисам по именам.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4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Inter SemiBold"/>
              <a:buNone/>
              <a:defRPr sz="5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 rot="-5400000">
            <a:off x="5384918" y="1385137"/>
            <a:ext cx="5151500" cy="23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25" y="476250"/>
            <a:ext cx="23037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5500" y="3587350"/>
            <a:ext cx="2118501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текст">
  <p:cSld name="TITLE_AND_BODY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432000" y="154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32000" y="360000"/>
            <a:ext cx="71055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6884" y="3811933"/>
            <a:ext cx="1764396" cy="133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432000" y="950400"/>
            <a:ext cx="7105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2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11700" y="2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FFFFFF"/>
                </a:solidFill>
              </a:rPr>
              <a:t>Работа в сессионном зале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4850" y="2136700"/>
            <a:ext cx="606200" cy="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+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еподаватель">
  <p:cSld name="CUSTOM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028" y="0"/>
            <a:ext cx="3845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1057275"/>
            <a:ext cx="28384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476250"/>
            <a:ext cx="1447473" cy="26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09751"/>
            <a:ext cx="1922238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664187" y="525574"/>
            <a:ext cx="10716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" sz="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985886" y="1057275"/>
            <a:ext cx="4833000" cy="3056100"/>
          </a:xfrm>
          <a:prstGeom prst="roundRect">
            <a:avLst>
              <a:gd fmla="val 394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6691726" y="3347563"/>
            <a:ext cx="2453598" cy="1796682"/>
            <a:chOff x="12341323" y="5932463"/>
            <a:chExt cx="5946676" cy="4354538"/>
          </a:xfrm>
        </p:grpSpPr>
        <p:pic>
          <p:nvPicPr>
            <p:cNvPr descr="preencoded.png" id="22" name="Google Shape;2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3" name="Google Shape;2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4" name="Google Shape;2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rot="44789">
              <a:off x="15363783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44789">
              <a:off x="14906583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975225" y="2567308"/>
            <a:ext cx="1840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b="1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фото преподавателя" id="28" name="Google Shape;28;p3"/>
          <p:cNvSpPr/>
          <p:nvPr>
            <p:ph idx="2" type="pic"/>
          </p:nvPr>
        </p:nvSpPr>
        <p:spPr>
          <a:xfrm>
            <a:off x="589700" y="1191050"/>
            <a:ext cx="2613600" cy="33339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4200700" y="768800"/>
            <a:ext cx="3348900" cy="10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4200700" y="2074875"/>
            <a:ext cx="3348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0]">
  <p:cSld name="CUSTOM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36" name="Google Shape;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2] 2">
  <p:cSld name="CUSTOM_2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40;p5"/>
          <p:cNvCxnSpPr>
            <a:stCxn id="39" idx="1"/>
            <a:endCxn id="3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45" name="Google Shape;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3]">
  <p:cSld name="CUSTOM_2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" name="Google Shape;49;p6"/>
          <p:cNvCxnSpPr>
            <a:stCxn id="48" idx="1"/>
            <a:endCxn id="47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1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" name="Google Shape;50;p6"/>
          <p:cNvSpPr/>
          <p:nvPr/>
        </p:nvSpPr>
        <p:spPr>
          <a:xfrm>
            <a:off x="1138725" y="23694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51;p6"/>
          <p:cNvCxnSpPr/>
          <p:nvPr/>
        </p:nvCxnSpPr>
        <p:spPr>
          <a:xfrm flipH="1" rot="10800000">
            <a:off x="1138125" y="1997777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4]">
  <p:cSld name="CUSTOM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" name="Google Shape;62;p7"/>
          <p:cNvCxnSpPr>
            <a:stCxn id="59" idx="1"/>
            <a:endCxn id="58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" name="Google Shape;63;p7"/>
          <p:cNvCxnSpPr>
            <a:stCxn id="59" idx="1"/>
            <a:endCxn id="60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" name="Google Shape;64;p7"/>
          <p:cNvCxnSpPr>
            <a:stCxn id="60" idx="1"/>
            <a:endCxn id="61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66" name="Google Shape;6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7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5]">
  <p:cSld name="CUSTOM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8"/>
          <p:cNvCxnSpPr>
            <a:stCxn id="72" idx="1"/>
            <a:endCxn id="71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" name="Google Shape;76;p8"/>
          <p:cNvCxnSpPr>
            <a:stCxn id="72" idx="1"/>
            <a:endCxn id="73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" name="Google Shape;77;p8"/>
          <p:cNvCxnSpPr>
            <a:stCxn id="73" idx="1"/>
            <a:endCxn id="74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" name="Google Shape;78;p8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81" name="Google Shape;8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84" name="Google Shape;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вебинара[6] ">
  <p:cSld name="CUSTOM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138125" y="124992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1138125" y="18096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138125" y="2389875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1138125" y="297005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9"/>
          <p:cNvCxnSpPr>
            <a:stCxn id="87" idx="1"/>
            <a:endCxn id="86" idx="1"/>
          </p:cNvCxnSpPr>
          <p:nvPr/>
        </p:nvCxnSpPr>
        <p:spPr>
          <a:xfrm flipH="1" rot="10800000">
            <a:off x="1138125" y="1437975"/>
            <a:ext cx="600" cy="55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/>
          <p:cNvCxnSpPr>
            <a:stCxn id="87" idx="1"/>
            <a:endCxn id="88" idx="1"/>
          </p:cNvCxnSpPr>
          <p:nvPr/>
        </p:nvCxnSpPr>
        <p:spPr>
          <a:xfrm>
            <a:off x="1138125" y="19977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/>
          <p:cNvCxnSpPr>
            <a:stCxn id="88" idx="1"/>
            <a:endCxn id="89" idx="1"/>
          </p:cNvCxnSpPr>
          <p:nvPr/>
        </p:nvCxnSpPr>
        <p:spPr>
          <a:xfrm>
            <a:off x="1138125" y="25779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/>
          <p:cNvCxnSpPr/>
          <p:nvPr/>
        </p:nvCxnSpPr>
        <p:spPr>
          <a:xfrm>
            <a:off x="1138125" y="31581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" name="Google Shape;94;p9"/>
          <p:cNvSpPr/>
          <p:nvPr/>
        </p:nvSpPr>
        <p:spPr>
          <a:xfrm>
            <a:off x="1138125" y="3550229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9"/>
          <p:cNvCxnSpPr/>
          <p:nvPr/>
        </p:nvCxnSpPr>
        <p:spPr>
          <a:xfrm>
            <a:off x="1138125" y="3738375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171C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9"/>
          <p:cNvSpPr/>
          <p:nvPr/>
        </p:nvSpPr>
        <p:spPr>
          <a:xfrm>
            <a:off x="1138125" y="4130404"/>
            <a:ext cx="4320000" cy="376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1072800" y="1213200"/>
            <a:ext cx="3523500" cy="21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2900"/>
              </a:spcBef>
              <a:spcAft>
                <a:spcPts val="290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descr="preencoded.png" id="98" name="Google Shape;9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5305" y="0"/>
            <a:ext cx="1788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9"/>
          <p:cNvPicPr preferRelativeResize="0"/>
          <p:nvPr/>
        </p:nvPicPr>
        <p:blipFill rotWithShape="1">
          <a:blip r:embed="rId3">
            <a:alphaModFix/>
          </a:blip>
          <a:srcRect b="0" l="59752" r="0" t="0"/>
          <a:stretch/>
        </p:blipFill>
        <p:spPr>
          <a:xfrm>
            <a:off x="7355300" y="1911430"/>
            <a:ext cx="1788698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900000" y="360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 урока</a:t>
            </a:r>
            <a:endParaRPr sz="3000"/>
          </a:p>
        </p:txBody>
      </p:sp>
      <p:pic>
        <p:nvPicPr>
          <p:cNvPr descr="preencoded.png" id="101" name="Google Shape;1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тема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096" y="2652713"/>
            <a:ext cx="3390905" cy="2490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0"/>
          <p:cNvCxnSpPr/>
          <p:nvPr/>
        </p:nvCxnSpPr>
        <p:spPr>
          <a:xfrm>
            <a:off x="2109537" y="0"/>
            <a:ext cx="0" cy="2711100"/>
          </a:xfrm>
          <a:prstGeom prst="straightConnector1">
            <a:avLst/>
          </a:prstGeom>
          <a:noFill/>
          <a:ln cap="flat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Inter SemiBold"/>
              <a:buNone/>
              <a:defRPr sz="120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Font typeface="Inter SemiBold"/>
              <a:buNone/>
              <a:defRPr sz="12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2495350" y="1220900"/>
            <a:ext cx="6126000" cy="20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b="1"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000" y="360000"/>
            <a:ext cx="709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emiBold"/>
              <a:buNone/>
              <a:defRPr sz="32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2000" y="1548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reencoded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9514" y="416819"/>
            <a:ext cx="1138238" cy="4258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515152" y="2046425"/>
            <a:ext cx="6984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микросервисов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686675" y="488400"/>
            <a:ext cx="2076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API </a:t>
            </a:r>
            <a:r>
              <a:rPr lang="ru" sz="1200">
                <a:solidFill>
                  <a:schemeClr val="lt1"/>
                </a:solidFill>
              </a:rPr>
              <a:t>| Lesson 15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Паттерны микросервисов</a:t>
            </a:r>
            <a:endParaRPr/>
          </a:p>
        </p:txBody>
      </p:sp>
      <p:sp>
        <p:nvSpPr>
          <p:cNvPr id="192" name="Google Shape;192;p27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Event-Driven Architecture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661275"/>
            <a:ext cx="809625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Паттерны микросервисов</a:t>
            </a:r>
            <a:endParaRPr/>
          </a:p>
        </p:txBody>
      </p:sp>
      <p:sp>
        <p:nvSpPr>
          <p:cNvPr id="199" name="Google Shape;199;p28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Saga (Choreography vs. Orchestration)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6000"/>
            <a:ext cx="8839204" cy="335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432000" y="1037100"/>
            <a:ext cx="8520600" cy="44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lostfound_service:</a:t>
            </a:r>
            <a:endParaRPr sz="14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sz="14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lostfound_db:</a:t>
            </a:r>
            <a:endParaRPr sz="14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ru" sz="14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4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  <a:t>  auth_service:</a:t>
            </a:r>
            <a:endParaRPr sz="1400">
              <a:highlight>
                <a:srgbClr val="EAD1D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ru" sz="1400"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400">
              <a:highlight>
                <a:srgbClr val="EAD1D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  <a:t>  auth_db:</a:t>
            </a:r>
            <a:endParaRPr sz="1400">
              <a:highlight>
                <a:srgbClr val="EAD1D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ru" sz="1400"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400">
              <a:highlight>
                <a:srgbClr val="EAD1D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nginx:</a:t>
            </a:r>
            <a:endParaRPr sz="1400"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ru" sz="14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400"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volumes: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lostfound_db_data:</a:t>
            </a:r>
            <a:endParaRPr sz="14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rgbClr val="EAD1DC"/>
                </a:highlight>
                <a:latin typeface="Courier New"/>
                <a:ea typeface="Courier New"/>
                <a:cs typeface="Courier New"/>
                <a:sym typeface="Courier New"/>
              </a:rPr>
              <a:t>  auth_db_data:</a:t>
            </a:r>
            <a:endParaRPr sz="1400">
              <a:highlight>
                <a:srgbClr val="EAD1D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нашего проекта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212" name="Google Shape;212;p30"/>
          <p:cNvSpPr txBox="1"/>
          <p:nvPr>
            <p:ph idx="1" type="subTitle"/>
          </p:nvPr>
        </p:nvSpPr>
        <p:spPr>
          <a:xfrm>
            <a:off x="2495350" y="1220900"/>
            <a:ext cx="6126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Nginx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432000" y="1548025"/>
            <a:ext cx="85206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Nginx</a:t>
            </a:r>
            <a:r>
              <a:rPr lang="ru"/>
              <a:t> </a:t>
            </a:r>
            <a:r>
              <a:rPr lang="ru"/>
              <a:t>— это высокопроизводительный веб-сервер, который мы используем как реверс-прокси и </a:t>
            </a:r>
            <a:r>
              <a:rPr b="1" lang="ru"/>
              <a:t>API Gateway</a:t>
            </a:r>
            <a:r>
              <a:rPr lang="ru"/>
              <a:t>. Он управляет маршрутизацией и балансировкой запросов."</a:t>
            </a:r>
            <a:endParaRPr/>
          </a:p>
        </p:txBody>
      </p:sp>
      <p:sp>
        <p:nvSpPr>
          <p:cNvPr id="218" name="Google Shape;218;p3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Nginx</a:t>
            </a: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97925"/>
            <a:ext cx="8839204" cy="185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 реверс-прокси?</a:t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950" y="1118975"/>
            <a:ext cx="3801600" cy="38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432000" y="1548025"/>
            <a:ext cx="8520600" cy="3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server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  listen 80;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  location /api/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      proxy_pass http://lostfound_service:8000;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      proxy_set_header X-Forwarded-Prefix /api;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  location /auth/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      proxy_pass http://auth_service:8003;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      proxy_set_header X-Forwarded-Prefix /auth;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33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Конфигурация Nginx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1072800" y="1213200"/>
            <a:ext cx="35235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Монолит vs Микросервисы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Паттерны микросервисов</a:t>
            </a:r>
            <a:endParaRPr/>
          </a:p>
          <a:p>
            <a:pPr indent="-317500" lvl="0" marL="457200" rtl="0" algn="l">
              <a:spcBef>
                <a:spcPts val="2900"/>
              </a:spcBef>
              <a:spcAft>
                <a:spcPts val="2900"/>
              </a:spcAft>
              <a:buSzPts val="1400"/>
              <a:buAutoNum type="arabicPeriod"/>
            </a:pPr>
            <a:r>
              <a:rPr lang="ru"/>
              <a:t>Nginx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Монолит vs Микросервисы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25" y="1154225"/>
            <a:ext cx="7862400" cy="38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132500" y="842150"/>
            <a:ext cx="1842000" cy="1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2495350" y="1220900"/>
            <a:ext cx="61260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Паттерны микросервисов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32000" y="360000"/>
            <a:ext cx="7105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паттерны микросервисов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432000" y="1548025"/>
            <a:ext cx="8520600" cy="15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API Gateway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Aggregator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Service Discovery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Event-Driven Architecture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/>
              <a:t>Saga (Choreography vs. Orchestration)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Паттерны микросервисов</a:t>
            </a:r>
            <a:endParaRPr/>
          </a:p>
        </p:txBody>
      </p:sp>
      <p:sp>
        <p:nvSpPr>
          <p:cNvPr id="171" name="Google Shape;171;p24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API Gateway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63" y="1564275"/>
            <a:ext cx="5707572" cy="3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Паттерны микросервисов</a:t>
            </a:r>
            <a:endParaRPr/>
          </a:p>
        </p:txBody>
      </p:sp>
      <p:sp>
        <p:nvSpPr>
          <p:cNvPr id="178" name="Google Shape;178;p25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Aggregator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6000"/>
            <a:ext cx="8839201" cy="33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432000" y="360000"/>
            <a:ext cx="710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Паттерны микросервисов</a:t>
            </a:r>
            <a:endParaRPr/>
          </a:p>
        </p:txBody>
      </p:sp>
      <p:sp>
        <p:nvSpPr>
          <p:cNvPr id="185" name="Google Shape;185;p26"/>
          <p:cNvSpPr txBox="1"/>
          <p:nvPr>
            <p:ph idx="2" type="subTitle"/>
          </p:nvPr>
        </p:nvSpPr>
        <p:spPr>
          <a:xfrm>
            <a:off x="432000" y="950400"/>
            <a:ext cx="7105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 Discovery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900" y="1546650"/>
            <a:ext cx="6730200" cy="3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lRanv1">
  <a:themeElements>
    <a:clrScheme name="Simple Light">
      <a:dk1>
        <a:srgbClr val="000000"/>
      </a:dk1>
      <a:lt1>
        <a:srgbClr val="FFFFFF"/>
      </a:lt1>
      <a:dk2>
        <a:srgbClr val="3D85C6"/>
      </a:dk2>
      <a:lt2>
        <a:srgbClr val="FFAB40"/>
      </a:lt2>
      <a:accent1>
        <a:srgbClr val="000000"/>
      </a:accent1>
      <a:accent2>
        <a:srgbClr val="FFFFFF"/>
      </a:accent2>
      <a:accent3>
        <a:srgbClr val="14A0FF"/>
      </a:accent3>
      <a:accent4>
        <a:srgbClr val="FFAB40"/>
      </a:accent4>
      <a:accent5>
        <a:srgbClr val="9039C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